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1" r:id="rId1"/>
  </p:sldMasterIdLst>
  <p:notesMasterIdLst>
    <p:notesMasterId r:id="rId24"/>
  </p:notesMasterIdLst>
  <p:sldIdLst>
    <p:sldId id="256" r:id="rId2"/>
    <p:sldId id="306" r:id="rId3"/>
    <p:sldId id="257" r:id="rId4"/>
    <p:sldId id="310" r:id="rId5"/>
    <p:sldId id="307" r:id="rId6"/>
    <p:sldId id="309" r:id="rId7"/>
    <p:sldId id="308" r:id="rId8"/>
    <p:sldId id="258" r:id="rId9"/>
    <p:sldId id="299" r:id="rId10"/>
    <p:sldId id="300" r:id="rId11"/>
    <p:sldId id="301" r:id="rId12"/>
    <p:sldId id="302" r:id="rId13"/>
    <p:sldId id="303" r:id="rId14"/>
    <p:sldId id="304" r:id="rId15"/>
    <p:sldId id="311" r:id="rId16"/>
    <p:sldId id="313" r:id="rId17"/>
    <p:sldId id="314" r:id="rId18"/>
    <p:sldId id="315" r:id="rId19"/>
    <p:sldId id="264" r:id="rId20"/>
    <p:sldId id="316" r:id="rId21"/>
    <p:sldId id="312" r:id="rId22"/>
    <p:sldId id="26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35"/>
    <p:restoredTop sz="94664"/>
  </p:normalViewPr>
  <p:slideViewPr>
    <p:cSldViewPr snapToGrid="0" snapToObjects="1">
      <p:cViewPr varScale="1">
        <p:scale>
          <a:sx n="94" d="100"/>
          <a:sy n="94" d="100"/>
        </p:scale>
        <p:origin x="6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5" d="100"/>
          <a:sy n="85" d="100"/>
        </p:scale>
        <p:origin x="3496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DEAEF-9067-014C-AC21-B872637FC9B4}" type="datetimeFigureOut">
              <a:rPr lang="en-US" smtClean="0"/>
              <a:t>2/7/18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E1181-9410-3B40-B846-74EC167F3D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97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Patent valuation as proxy for valuation of other type of IP (in view of the time)</a:t>
            </a:r>
          </a:p>
          <a:p>
            <a:endParaRPr lang="en-US" dirty="0"/>
          </a:p>
          <a:p>
            <a:r>
              <a:rPr lang="en-US" dirty="0"/>
              <a:t>Some aspects may defer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E1181-9410-3B40-B846-74EC167F3D6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116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E1181-9410-3B40-B846-74EC167F3D6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76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E1181-9410-3B40-B846-74EC167F3D6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91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Subjective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E1181-9410-3B40-B846-74EC167F3D6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07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2709-61BE-0F40-9C4B-F3A2FF9904C1}" type="datetimeFigureOut">
              <a:rPr lang="en-US" smtClean="0"/>
              <a:t>2/7/18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F5E5-207A-DD46-AACC-A9E1490EB5B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782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2709-61BE-0F40-9C4B-F3A2FF9904C1}" type="datetimeFigureOut">
              <a:rPr lang="en-US" smtClean="0"/>
              <a:t>2/7/18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F5E5-207A-DD46-AACC-A9E1490EB5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2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2709-61BE-0F40-9C4B-F3A2FF9904C1}" type="datetimeFigureOut">
              <a:rPr lang="en-US" smtClean="0"/>
              <a:t>2/7/18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F5E5-207A-DD46-AACC-A9E1490EB5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8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2709-61BE-0F40-9C4B-F3A2FF9904C1}" type="datetimeFigureOut">
              <a:rPr lang="en-US" smtClean="0"/>
              <a:t>2/7/18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F5E5-207A-DD46-AACC-A9E1490EB5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64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2709-61BE-0F40-9C4B-F3A2FF9904C1}" type="datetimeFigureOut">
              <a:rPr lang="en-US" smtClean="0"/>
              <a:t>2/7/18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F5E5-207A-DD46-AACC-A9E1490EB5B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90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2709-61BE-0F40-9C4B-F3A2FF9904C1}" type="datetimeFigureOut">
              <a:rPr lang="en-US" smtClean="0"/>
              <a:t>2/7/18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F5E5-207A-DD46-AACC-A9E1490EB5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3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2709-61BE-0F40-9C4B-F3A2FF9904C1}" type="datetimeFigureOut">
              <a:rPr lang="en-US" smtClean="0"/>
              <a:t>2/7/18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F5E5-207A-DD46-AACC-A9E1490EB5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137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2709-61BE-0F40-9C4B-F3A2FF9904C1}" type="datetimeFigureOut">
              <a:rPr lang="en-US" smtClean="0"/>
              <a:t>2/7/18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F5E5-207A-DD46-AACC-A9E1490EB5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96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2709-61BE-0F40-9C4B-F3A2FF9904C1}" type="datetimeFigureOut">
              <a:rPr lang="en-US" smtClean="0"/>
              <a:t>2/7/18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F5E5-207A-DD46-AACC-A9E1490EB5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67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942709-61BE-0F40-9C4B-F3A2FF9904C1}" type="datetimeFigureOut">
              <a:rPr lang="en-US" smtClean="0"/>
              <a:t>2/7/18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EFF5E5-207A-DD46-AACC-A9E1490EB5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93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2709-61BE-0F40-9C4B-F3A2FF9904C1}" type="datetimeFigureOut">
              <a:rPr lang="en-US" smtClean="0"/>
              <a:t>2/7/18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F5E5-207A-DD46-AACC-A9E1490EB5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697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942709-61BE-0F40-9C4B-F3A2FF9904C1}" type="datetimeFigureOut">
              <a:rPr lang="en-US" smtClean="0"/>
              <a:t>2/7/18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7EFF5E5-207A-DD46-AACC-A9E1490EB5B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942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Patent Valuation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/>
              <a:t>Chirag Patel, CPVA, CFA</a:t>
            </a:r>
          </a:p>
          <a:p>
            <a:pPr algn="r"/>
            <a:r>
              <a:rPr lang="en-US" dirty="0"/>
              <a:t>Holzer patel drennan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Market Method</a:t>
            </a:r>
            <a:r>
              <a:rPr lang="en-US" dirty="0"/>
              <a:t> – </a:t>
            </a:r>
            <a:br>
              <a:rPr lang="en-US" dirty="0"/>
            </a:br>
            <a:r>
              <a:rPr lang="en-US" dirty="0"/>
              <a:t>Analysis of Comparable Damages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>
            <a:normAutofit/>
          </a:bodyPr>
          <a:lstStyle/>
          <a:p>
            <a:pPr marL="818388" lvl="2" indent="-342900"/>
            <a:r>
              <a:rPr lang="en-US" sz="2400" dirty="0"/>
              <a:t>Find damage awards from past litigation related to comparable patents (may be hard to find)</a:t>
            </a:r>
          </a:p>
          <a:p>
            <a:pPr marL="818388" lvl="2" indent="-342900"/>
            <a:r>
              <a:rPr lang="en-US" sz="2400" dirty="0"/>
              <a:t>Adjust for: </a:t>
            </a:r>
          </a:p>
          <a:p>
            <a:pPr marL="1001268" lvl="3" indent="-342900"/>
            <a:r>
              <a:rPr lang="en-US" sz="2400" dirty="0"/>
              <a:t>Patent quality differences</a:t>
            </a:r>
          </a:p>
          <a:p>
            <a:pPr marL="1001268" lvl="3" indent="-342900"/>
            <a:r>
              <a:rPr lang="en-US" sz="2400" dirty="0"/>
              <a:t>Strength/weakness of the litigants</a:t>
            </a:r>
          </a:p>
          <a:p>
            <a:pPr marL="1001268" lvl="3" indent="-342900"/>
            <a:r>
              <a:rPr lang="en-US" sz="2400" dirty="0"/>
              <a:t>Status of litigation (settlement discount)</a:t>
            </a:r>
          </a:p>
          <a:p>
            <a:pPr marL="1001268" lvl="3" indent="-342900"/>
            <a:r>
              <a:rPr lang="en-US" sz="2400" dirty="0"/>
              <a:t>Adjust for inflation to present value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30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Market Method</a:t>
            </a:r>
            <a:r>
              <a:rPr lang="en-US" dirty="0"/>
              <a:t> – </a:t>
            </a:r>
            <a:br>
              <a:rPr lang="en-US" dirty="0"/>
            </a:br>
            <a:r>
              <a:rPr lang="en-US" dirty="0"/>
              <a:t>Analysis of Comparable Acquisitions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/>
          <a:lstStyle/>
          <a:p>
            <a:pPr marL="818388" lvl="2" indent="-342900"/>
            <a:r>
              <a:rPr lang="en-US" sz="2400" dirty="0"/>
              <a:t>A comparable company with 10 patents recently sold for $70 M</a:t>
            </a:r>
          </a:p>
          <a:p>
            <a:pPr marL="818388" lvl="2" indent="-342900"/>
            <a:r>
              <a:rPr lang="en-US" sz="2400" dirty="0"/>
              <a:t>Adjust the acquisition value down for $10 M in synergies</a:t>
            </a:r>
          </a:p>
          <a:p>
            <a:pPr marL="818388" lvl="2" indent="-342900"/>
            <a:r>
              <a:rPr lang="en-US" sz="2400" dirty="0"/>
              <a:t>Adjust the acquisition value down for $10 M in tax losses </a:t>
            </a:r>
          </a:p>
          <a:p>
            <a:pPr marL="818388" lvl="2" indent="-342900"/>
            <a:r>
              <a:rPr lang="en-US" sz="2400" dirty="0"/>
              <a:t>Allocate the remaining value to different assets including patents</a:t>
            </a:r>
          </a:p>
          <a:p>
            <a:pPr marL="818388" lvl="2" indent="-342900"/>
            <a:r>
              <a:rPr lang="en-US" sz="2400" dirty="0"/>
              <a:t>If the patents accounted for 20% value:</a:t>
            </a:r>
          </a:p>
          <a:p>
            <a:pPr marL="1001268" lvl="3" indent="-342900"/>
            <a:r>
              <a:rPr lang="en-US" sz="2400" dirty="0"/>
              <a:t>Total patent portfolio = 20% of ($70-$10-$10) = $20 M</a:t>
            </a:r>
          </a:p>
          <a:p>
            <a:pPr marL="1001268" lvl="3" indent="-342900"/>
            <a:r>
              <a:rPr lang="en-US" sz="2400" dirty="0"/>
              <a:t>Value per patent = $2 M</a:t>
            </a:r>
          </a:p>
          <a:p>
            <a:pPr marL="818388" lvl="2" indent="-342900"/>
            <a:r>
              <a:rPr lang="en-US" sz="2400" dirty="0"/>
              <a:t>If our client has 5 patents </a:t>
            </a:r>
            <a:r>
              <a:rPr lang="en-US" sz="2400" dirty="0">
                <a:sym typeface="Wingdings" pitchFamily="2" charset="2"/>
              </a:rPr>
              <a:t> Portfolio = $10 M</a:t>
            </a:r>
            <a:endParaRPr lang="en-US" sz="2400" dirty="0"/>
          </a:p>
          <a:p>
            <a:pPr marL="818388" lvl="2" indent="-342900"/>
            <a:endParaRPr lang="en-US" sz="24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9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Market Method</a:t>
            </a:r>
            <a:r>
              <a:rPr lang="en-US" dirty="0"/>
              <a:t> – </a:t>
            </a:r>
            <a:br>
              <a:rPr lang="en-US" dirty="0"/>
            </a:br>
            <a:r>
              <a:rPr lang="en-US" dirty="0"/>
              <a:t>Stock Price Indication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>
            <a:normAutofit/>
          </a:bodyPr>
          <a:lstStyle/>
          <a:p>
            <a:pPr marL="384048" lvl="2" indent="0">
              <a:buNone/>
            </a:pPr>
            <a:r>
              <a:rPr lang="en-US" sz="2400" dirty="0"/>
              <a:t>Look at change in market price in response to patent court ruling for comparable companies:</a:t>
            </a:r>
          </a:p>
          <a:p>
            <a:pPr lvl="3"/>
            <a:r>
              <a:rPr lang="en-US" sz="2400" dirty="0"/>
              <a:t>If the market value of a company with comparable patent portfolio increased by $15 M in response to validity ruling for its portfolio of 5 patents </a:t>
            </a:r>
            <a:r>
              <a:rPr lang="en-US" sz="2400" dirty="0">
                <a:sym typeface="Wingdings" pitchFamily="2" charset="2"/>
              </a:rPr>
              <a:t> Each patent = $3 M</a:t>
            </a:r>
          </a:p>
          <a:p>
            <a:pPr lvl="3"/>
            <a:r>
              <a:rPr lang="en-US" sz="2400" dirty="0">
                <a:sym typeface="Wingdings" pitchFamily="2" charset="2"/>
              </a:rPr>
              <a:t>Adjust down for the fact that client’s patents are not litigated to determine value of similar patents for the client.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70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Market Method</a:t>
            </a:r>
            <a:r>
              <a:rPr lang="en-US" dirty="0"/>
              <a:t> – </a:t>
            </a:r>
            <a:br>
              <a:rPr lang="en-US" dirty="0"/>
            </a:br>
            <a:r>
              <a:rPr lang="en-US" dirty="0"/>
              <a:t>Stock Price Indication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/>
          <a:lstStyle/>
          <a:p>
            <a:pPr marL="384048" lvl="2" indent="0">
              <a:buNone/>
            </a:pPr>
            <a:r>
              <a:rPr lang="en-US" sz="2400" dirty="0"/>
              <a:t>Look at differences in valuation ratios of comparable companies:</a:t>
            </a:r>
          </a:p>
          <a:p>
            <a:pPr lvl="3"/>
            <a:r>
              <a:rPr lang="en-US" sz="2400" dirty="0"/>
              <a:t>Companies in given industry are valued at multiple of 6 times CF</a:t>
            </a:r>
          </a:p>
          <a:p>
            <a:pPr lvl="3"/>
            <a:r>
              <a:rPr lang="en-US" sz="2400" dirty="0"/>
              <a:t>A company with 5 patents in the same industry is valued at 8 * CF</a:t>
            </a:r>
          </a:p>
          <a:p>
            <a:pPr lvl="3"/>
            <a:r>
              <a:rPr lang="en-US" sz="2400" dirty="0"/>
              <a:t>Peers do not have patents </a:t>
            </a:r>
            <a:r>
              <a:rPr lang="en-US" sz="2400" dirty="0">
                <a:sym typeface="Wingdings" pitchFamily="2" charset="2"/>
              </a:rPr>
              <a:t> the higher multiple is due to the patent portfolio</a:t>
            </a:r>
          </a:p>
          <a:p>
            <a:pPr lvl="3"/>
            <a:r>
              <a:rPr lang="en-US" sz="2400" dirty="0">
                <a:sym typeface="Wingdings" pitchFamily="2" charset="2"/>
              </a:rPr>
              <a:t>If client has $6 M in CF  Patent portfolio = $6 * 2 = $12 M</a:t>
            </a:r>
          </a:p>
          <a:p>
            <a:pPr lvl="3"/>
            <a:r>
              <a:rPr lang="en-US" sz="2400" dirty="0">
                <a:sym typeface="Wingdings" pitchFamily="2" charset="2"/>
              </a:rPr>
              <a:t>Adjust the value as per other quality considerations</a:t>
            </a:r>
            <a:endParaRPr lang="en-US" sz="2400" dirty="0"/>
          </a:p>
          <a:p>
            <a:pPr marL="292608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990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Market Method</a:t>
            </a:r>
            <a:r>
              <a:rPr lang="en-US" dirty="0"/>
              <a:t> – </a:t>
            </a:r>
            <a:br>
              <a:rPr lang="en-US" dirty="0"/>
            </a:br>
            <a:r>
              <a:rPr lang="en-US" sz="2800" dirty="0"/>
              <a:t>Value of Publicly Traded Patent Licensing Company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/>
          <a:lstStyle/>
          <a:p>
            <a:pPr marL="384048" lvl="2" indent="0">
              <a:buNone/>
            </a:pPr>
            <a:r>
              <a:rPr lang="en-US" sz="2400" dirty="0"/>
              <a:t>Look at valuation of publicly traded licensing company ABC with similar technology:</a:t>
            </a:r>
          </a:p>
          <a:p>
            <a:pPr lvl="3"/>
            <a:r>
              <a:rPr lang="en-US" sz="2400" dirty="0"/>
              <a:t>ABC’s Market Value 					$30 M</a:t>
            </a:r>
          </a:p>
          <a:p>
            <a:pPr lvl="4"/>
            <a:r>
              <a:rPr lang="en-US" sz="2400" dirty="0"/>
              <a:t>Less debt						$5 M</a:t>
            </a:r>
          </a:p>
          <a:p>
            <a:pPr lvl="4"/>
            <a:r>
              <a:rPr lang="en-US" sz="2400" dirty="0"/>
              <a:t>Less cash						</a:t>
            </a:r>
            <a:r>
              <a:rPr lang="en-US" sz="2400" u="sng" dirty="0"/>
              <a:t>$5 M</a:t>
            </a:r>
          </a:p>
          <a:p>
            <a:pPr lvl="3"/>
            <a:r>
              <a:rPr lang="en-US" sz="2400" dirty="0"/>
              <a:t>Value attributable to patent portfolio		$20 M</a:t>
            </a:r>
          </a:p>
          <a:p>
            <a:pPr lvl="3"/>
            <a:r>
              <a:rPr lang="en-US" sz="2400" dirty="0"/>
              <a:t>Number of patents					20</a:t>
            </a:r>
          </a:p>
          <a:p>
            <a:pPr lvl="3"/>
            <a:r>
              <a:rPr lang="en-US" sz="2400" dirty="0"/>
              <a:t>Value of patent					$ 1</a:t>
            </a:r>
          </a:p>
          <a:p>
            <a:pPr lvl="2"/>
            <a:r>
              <a:rPr lang="en-US" sz="2400" dirty="0"/>
              <a:t>Adjust the value for other factors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017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Market Method – VC funding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/>
          <a:lstStyle/>
          <a:p>
            <a:pPr marL="384048" lvl="2" indent="0">
              <a:buNone/>
            </a:pPr>
            <a:r>
              <a:rPr lang="en-US" sz="2400" dirty="0"/>
              <a:t>Look at valuation increase resulting due to patents</a:t>
            </a:r>
          </a:p>
          <a:p>
            <a:pPr lvl="3"/>
            <a:r>
              <a:rPr lang="en-US" sz="2400" dirty="0"/>
              <a:t>Comparable company A raised series A at valuation of $5 M</a:t>
            </a:r>
          </a:p>
          <a:p>
            <a:pPr lvl="3"/>
            <a:r>
              <a:rPr lang="en-US" sz="2400" dirty="0"/>
              <a:t>Comparable company B raised series A at valuation of $13 M</a:t>
            </a:r>
          </a:p>
          <a:p>
            <a:pPr lvl="3"/>
            <a:r>
              <a:rPr lang="en-US" sz="2400" dirty="0"/>
              <a:t>A has no patents and B has 4 patents </a:t>
            </a:r>
          </a:p>
          <a:p>
            <a:pPr lvl="3"/>
            <a:r>
              <a:rPr lang="en-US" sz="2400" dirty="0"/>
              <a:t>Valuation attributable to each of B’s patents = ($13 -5)/4 = $2 M</a:t>
            </a:r>
          </a:p>
          <a:p>
            <a:pPr lvl="2"/>
            <a:r>
              <a:rPr lang="en-US" sz="2400" dirty="0"/>
              <a:t>Adjust for other factors between the client company patents and B’s patents to derive value of client company patent</a:t>
            </a:r>
          </a:p>
          <a:p>
            <a:pPr lvl="3"/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511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Market Method – Based on Royalty Rates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>
            <a:normAutofit fontScale="92500" lnSpcReduction="10000"/>
          </a:bodyPr>
          <a:lstStyle/>
          <a:p>
            <a:pPr lvl="2"/>
            <a:r>
              <a:rPr lang="en-US" sz="2400" dirty="0"/>
              <a:t>Build a schedule of royalty rates for similar deals in the industry</a:t>
            </a:r>
          </a:p>
          <a:p>
            <a:pPr lvl="2"/>
            <a:r>
              <a:rPr lang="en-US" sz="2400" dirty="0"/>
              <a:t>Calculate average royalty rate (may decrease over years)</a:t>
            </a:r>
          </a:p>
          <a:p>
            <a:pPr lvl="2"/>
            <a:r>
              <a:rPr lang="en-US" sz="2400" dirty="0"/>
              <a:t>Determine projected remaining life for usefulness</a:t>
            </a:r>
          </a:p>
          <a:p>
            <a:pPr lvl="2"/>
            <a:r>
              <a:rPr lang="en-US" sz="2400" dirty="0"/>
              <a:t>For each year of the remaining life, determine projected revenues</a:t>
            </a:r>
          </a:p>
          <a:p>
            <a:pPr lvl="2"/>
            <a:r>
              <a:rPr lang="en-US" sz="2400" dirty="0"/>
              <a:t>Calculate royalties for each year based on rate and market</a:t>
            </a:r>
          </a:p>
          <a:p>
            <a:pPr lvl="2"/>
            <a:r>
              <a:rPr lang="en-US" sz="2400" dirty="0"/>
              <a:t>Calculate present value of the royalties to get the patent value</a:t>
            </a:r>
          </a:p>
          <a:p>
            <a:pPr lvl="3"/>
            <a:endParaRPr lang="en-US" sz="2400" dirty="0"/>
          </a:p>
          <a:p>
            <a:pPr lvl="2"/>
            <a:r>
              <a:rPr lang="en-US" sz="2400" dirty="0"/>
              <a:t>Adjust as per other quality considerations for client patents</a:t>
            </a:r>
          </a:p>
          <a:p>
            <a:pPr marL="384048" lvl="2" indent="0">
              <a:buNone/>
            </a:pPr>
            <a:endParaRPr lang="en-US" sz="2400" dirty="0"/>
          </a:p>
          <a:p>
            <a:pPr marL="384048" lvl="2" indent="0">
              <a:buNone/>
            </a:pPr>
            <a:r>
              <a:rPr lang="en-US" sz="2400" dirty="0"/>
              <a:t>* does not take into account the expenses/profits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699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Market Method – Determining Royalty Rates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>
            <a:normAutofit fontScale="92500" lnSpcReduction="20000"/>
          </a:bodyPr>
          <a:lstStyle/>
          <a:p>
            <a:pPr lvl="2"/>
            <a:r>
              <a:rPr lang="en-US" sz="2400" dirty="0"/>
              <a:t>Average royalty rates per industry </a:t>
            </a:r>
          </a:p>
          <a:p>
            <a:pPr lvl="3"/>
            <a:r>
              <a:rPr lang="en-US" sz="2400" dirty="0"/>
              <a:t>LES publishes industry standard royalty rates (min/max/median)</a:t>
            </a:r>
          </a:p>
          <a:p>
            <a:pPr lvl="2"/>
            <a:r>
              <a:rPr lang="en-US" sz="2400" dirty="0"/>
              <a:t>25% rule:</a:t>
            </a:r>
          </a:p>
          <a:p>
            <a:pPr lvl="3"/>
            <a:r>
              <a:rPr lang="en-US" sz="2400" dirty="0"/>
              <a:t>Licensor(s) should receive 25% of licensee’s net profits from the licensed IP</a:t>
            </a:r>
          </a:p>
          <a:p>
            <a:pPr lvl="3"/>
            <a:r>
              <a:rPr lang="en-US" sz="2400" dirty="0"/>
              <a:t>Good for licensee as it applies to profits</a:t>
            </a:r>
          </a:p>
          <a:p>
            <a:pPr lvl="3"/>
            <a:r>
              <a:rPr lang="en-US" sz="2400" dirty="0"/>
              <a:t>If multiple licensees – they share from the 25%</a:t>
            </a:r>
          </a:p>
          <a:p>
            <a:pPr lvl="2"/>
            <a:r>
              <a:rPr lang="en-US" sz="2400" dirty="0"/>
              <a:t>Regression analysis based royalty rate*:</a:t>
            </a:r>
          </a:p>
          <a:p>
            <a:pPr lvl="3"/>
            <a:r>
              <a:rPr lang="en-US" sz="2400" dirty="0"/>
              <a:t>RR = 0.4117 * EBITDA margin</a:t>
            </a:r>
          </a:p>
          <a:p>
            <a:pPr lvl="3"/>
            <a:r>
              <a:rPr lang="en-US" sz="2400" dirty="0"/>
              <a:t>RR = 0.0108 + 0.3466 * EBITDA margin</a:t>
            </a:r>
          </a:p>
          <a:p>
            <a:pPr lvl="3"/>
            <a:endParaRPr lang="en-US" sz="2400" dirty="0"/>
          </a:p>
          <a:p>
            <a:pPr marL="384048" lvl="2" indent="0">
              <a:buNone/>
            </a:pPr>
            <a:r>
              <a:rPr lang="en-US" sz="2400" dirty="0"/>
              <a:t>* As per research papers published in LES Insights, May 2012,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239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Market Method –Royalty Rate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>
            <a:normAutofit/>
          </a:bodyPr>
          <a:lstStyle/>
          <a:p>
            <a:pPr lvl="2"/>
            <a:r>
              <a:rPr lang="en-US" sz="2400" dirty="0"/>
              <a:t>SEC filings</a:t>
            </a:r>
          </a:p>
          <a:p>
            <a:pPr lvl="2"/>
            <a:r>
              <a:rPr lang="en-US" sz="2400" dirty="0"/>
              <a:t>Royaltysource.com</a:t>
            </a:r>
          </a:p>
          <a:p>
            <a:pPr lvl="2"/>
            <a:r>
              <a:rPr lang="en-US" sz="2400" dirty="0"/>
              <a:t>KTMine.com</a:t>
            </a:r>
          </a:p>
          <a:p>
            <a:pPr lvl="2"/>
            <a:r>
              <a:rPr lang="en-US" sz="2400" dirty="0"/>
              <a:t>Royaltystat.com</a:t>
            </a:r>
          </a:p>
          <a:p>
            <a:pPr lvl="2"/>
            <a:r>
              <a:rPr lang="en-US" sz="2400" dirty="0"/>
              <a:t>Recap.com</a:t>
            </a:r>
          </a:p>
          <a:p>
            <a:pPr lvl="2"/>
            <a:r>
              <a:rPr lang="en-US" sz="2400" dirty="0"/>
              <a:t>Les Nouvelles</a:t>
            </a:r>
          </a:p>
          <a:p>
            <a:pPr lvl="2"/>
            <a:r>
              <a:rPr lang="en-US" sz="2400" dirty="0"/>
              <a:t>Court records</a:t>
            </a:r>
          </a:p>
          <a:p>
            <a:pPr lvl="2"/>
            <a:r>
              <a:rPr lang="en-US" sz="2400" dirty="0"/>
              <a:t>Pharmadeals.net, pharmalicensing.com</a:t>
            </a:r>
          </a:p>
          <a:p>
            <a:pPr lvl="2"/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803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 Method -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>
            <a:normAutofit fontScale="92500" lnSpcReduction="10000"/>
          </a:bodyPr>
          <a:lstStyle/>
          <a:p>
            <a:pPr lvl="2"/>
            <a:r>
              <a:rPr lang="en-US" sz="2400" dirty="0"/>
              <a:t>Basis: Value of an asset is the net present value (NPV) of the future incomes expected to be received from the asset.</a:t>
            </a:r>
          </a:p>
          <a:p>
            <a:pPr lvl="2"/>
            <a:r>
              <a:rPr lang="en-US" sz="2400" dirty="0"/>
              <a:t>Factors to determine:</a:t>
            </a:r>
          </a:p>
          <a:p>
            <a:pPr lvl="3"/>
            <a:r>
              <a:rPr lang="en-US" sz="2400" dirty="0"/>
              <a:t>Revenue projections in future (fraught with uncertainties)</a:t>
            </a:r>
          </a:p>
          <a:p>
            <a:pPr lvl="3"/>
            <a:r>
              <a:rPr lang="en-US" sz="2400" dirty="0"/>
              <a:t>What portion is attributable to patent</a:t>
            </a:r>
          </a:p>
          <a:p>
            <a:pPr lvl="3"/>
            <a:r>
              <a:rPr lang="en-US" sz="2400" dirty="0"/>
              <a:t>Remaining useful life (statutory life? economic life?)</a:t>
            </a:r>
          </a:p>
          <a:p>
            <a:pPr lvl="3"/>
            <a:r>
              <a:rPr lang="en-US" sz="2400" dirty="0"/>
              <a:t>Discounting rate (cost of capital? whose cost of capital?)</a:t>
            </a:r>
          </a:p>
          <a:p>
            <a:pPr lvl="2"/>
            <a:r>
              <a:rPr lang="en-US" sz="2400" dirty="0"/>
              <a:t>Other benefits to consider:</a:t>
            </a:r>
          </a:p>
          <a:p>
            <a:pPr lvl="3"/>
            <a:r>
              <a:rPr lang="en-US" sz="2400" dirty="0"/>
              <a:t>Cost savings</a:t>
            </a:r>
          </a:p>
          <a:p>
            <a:pPr lvl="3"/>
            <a:r>
              <a:rPr lang="en-US" sz="2400" dirty="0"/>
              <a:t>Strategic advantages</a:t>
            </a:r>
          </a:p>
          <a:p>
            <a:pPr lvl="3"/>
            <a:endParaRPr lang="en-US" sz="2400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023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for Patent 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Litigation</a:t>
            </a:r>
          </a:p>
          <a:p>
            <a:pPr lvl="1"/>
            <a:r>
              <a:rPr lang="en-US" sz="2400" dirty="0"/>
              <a:t>Use of patents as collateral</a:t>
            </a:r>
          </a:p>
          <a:p>
            <a:pPr lvl="1"/>
            <a:r>
              <a:rPr lang="en-US" sz="2400" dirty="0"/>
              <a:t>Inter-company transfer</a:t>
            </a:r>
          </a:p>
          <a:p>
            <a:pPr lvl="1"/>
            <a:r>
              <a:rPr lang="en-US" sz="2400" dirty="0"/>
              <a:t>Acquisition of IP based companies</a:t>
            </a:r>
          </a:p>
          <a:p>
            <a:pPr lvl="1"/>
            <a:r>
              <a:rPr lang="en-US" sz="2400" dirty="0"/>
              <a:t>Reporting on financial statements</a:t>
            </a:r>
          </a:p>
          <a:p>
            <a:pPr lvl="2"/>
            <a:r>
              <a:rPr lang="en-US" sz="2000" dirty="0"/>
              <a:t>Valuation approach may defer based on the use of the patent valuation</a:t>
            </a:r>
          </a:p>
          <a:p>
            <a:pPr lvl="2"/>
            <a:r>
              <a:rPr lang="en-US" sz="2000" dirty="0"/>
              <a:t>Financial reporting </a:t>
            </a:r>
            <a:r>
              <a:rPr lang="en-US" sz="2000" dirty="0">
                <a:sym typeface="Wingdings" pitchFamily="2" charset="2"/>
              </a:rPr>
              <a:t> prudence and consistency</a:t>
            </a:r>
          </a:p>
          <a:p>
            <a:pPr lvl="2"/>
            <a:r>
              <a:rPr lang="en-US" sz="2000" dirty="0">
                <a:sym typeface="Wingdings" pitchFamily="2" charset="2"/>
              </a:rPr>
              <a:t>Transfer Pricing  arms length transaction, defensible, see IRS guidelines</a:t>
            </a:r>
            <a:endParaRPr lang="en-US" sz="2400" dirty="0">
              <a:sym typeface="Wingdings" pitchFamily="2" charset="2"/>
            </a:endParaRPr>
          </a:p>
          <a:p>
            <a:pPr lvl="1"/>
            <a:r>
              <a:rPr lang="en-US" sz="2400" dirty="0"/>
              <a:t>Sale (90% of patents that go to brokers do not result in sale)</a:t>
            </a:r>
          </a:p>
          <a:p>
            <a:pPr lvl="1"/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397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Valuation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/>
          <a:lstStyle/>
          <a:p>
            <a:pPr lvl="2"/>
            <a:r>
              <a:rPr lang="en-US" sz="2400" dirty="0"/>
              <a:t>With and Without Method</a:t>
            </a:r>
          </a:p>
          <a:p>
            <a:pPr lvl="2"/>
            <a:r>
              <a:rPr lang="en-US" sz="2400" dirty="0"/>
              <a:t>Patent as an option model</a:t>
            </a:r>
          </a:p>
          <a:p>
            <a:pPr lvl="2"/>
            <a:r>
              <a:rPr lang="en-US" sz="2400" dirty="0"/>
              <a:t>Probabilistic models</a:t>
            </a:r>
          </a:p>
          <a:p>
            <a:pPr lvl="2"/>
            <a:r>
              <a:rPr lang="en-US" sz="2400" dirty="0"/>
              <a:t>Bayesian analysis</a:t>
            </a:r>
          </a:p>
          <a:p>
            <a:pPr lvl="2"/>
            <a:r>
              <a:rPr lang="en-US" sz="2400" dirty="0"/>
              <a:t>Binomial lattices</a:t>
            </a:r>
          </a:p>
          <a:p>
            <a:pPr lvl="2"/>
            <a:r>
              <a:rPr lang="en-US" sz="2400" dirty="0"/>
              <a:t>Monte Carlo method</a:t>
            </a:r>
          </a:p>
          <a:p>
            <a:pPr lvl="2"/>
            <a:r>
              <a:rPr lang="en-US" sz="2400" dirty="0"/>
              <a:t>Black-Scholes </a:t>
            </a:r>
          </a:p>
          <a:p>
            <a:pPr lvl="2"/>
            <a:r>
              <a:rPr lang="en-US" sz="2400" dirty="0"/>
              <a:t>Real Options model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404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16182"/>
          </a:xfrm>
        </p:spPr>
        <p:txBody>
          <a:bodyPr>
            <a:normAutofit/>
          </a:bodyPr>
          <a:lstStyle/>
          <a:p>
            <a:r>
              <a:rPr lang="en-US" dirty="0"/>
              <a:t>Valuation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/>
          <a:lstStyle/>
          <a:p>
            <a:pPr marL="384048" lvl="2" indent="0">
              <a:buNone/>
            </a:pPr>
            <a:endParaRPr lang="en-US" sz="2400" dirty="0"/>
          </a:p>
          <a:p>
            <a:pPr marL="292608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0240881-2585-C94B-9E8C-046369F050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758402"/>
              </p:ext>
            </p:extLst>
          </p:nvPr>
        </p:nvGraphicFramePr>
        <p:xfrm>
          <a:off x="1097280" y="1117605"/>
          <a:ext cx="10058400" cy="43575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1090">
                  <a:extLst>
                    <a:ext uri="{9D8B030D-6E8A-4147-A177-3AD203B41FA5}">
                      <a16:colId xmlns:a16="http://schemas.microsoft.com/office/drawing/2014/main" val="2799441319"/>
                    </a:ext>
                  </a:extLst>
                </a:gridCol>
                <a:gridCol w="3243231">
                  <a:extLst>
                    <a:ext uri="{9D8B030D-6E8A-4147-A177-3AD203B41FA5}">
                      <a16:colId xmlns:a16="http://schemas.microsoft.com/office/drawing/2014/main" val="1855088301"/>
                    </a:ext>
                  </a:extLst>
                </a:gridCol>
                <a:gridCol w="208181">
                  <a:extLst>
                    <a:ext uri="{9D8B030D-6E8A-4147-A177-3AD203B41FA5}">
                      <a16:colId xmlns:a16="http://schemas.microsoft.com/office/drawing/2014/main" val="263073285"/>
                    </a:ext>
                  </a:extLst>
                </a:gridCol>
                <a:gridCol w="1884580">
                  <a:extLst>
                    <a:ext uri="{9D8B030D-6E8A-4147-A177-3AD203B41FA5}">
                      <a16:colId xmlns:a16="http://schemas.microsoft.com/office/drawing/2014/main" val="1320342415"/>
                    </a:ext>
                  </a:extLst>
                </a:gridCol>
                <a:gridCol w="909419">
                  <a:extLst>
                    <a:ext uri="{9D8B030D-6E8A-4147-A177-3AD203B41FA5}">
                      <a16:colId xmlns:a16="http://schemas.microsoft.com/office/drawing/2014/main" val="1776156806"/>
                    </a:ext>
                  </a:extLst>
                </a:gridCol>
                <a:gridCol w="734111">
                  <a:extLst>
                    <a:ext uri="{9D8B030D-6E8A-4147-A177-3AD203B41FA5}">
                      <a16:colId xmlns:a16="http://schemas.microsoft.com/office/drawing/2014/main" val="620861499"/>
                    </a:ext>
                  </a:extLst>
                </a:gridCol>
                <a:gridCol w="1577788">
                  <a:extLst>
                    <a:ext uri="{9D8B030D-6E8A-4147-A177-3AD203B41FA5}">
                      <a16:colId xmlns:a16="http://schemas.microsoft.com/office/drawing/2014/main" val="3242876324"/>
                    </a:ext>
                  </a:extLst>
                </a:gridCol>
              </a:tblGrid>
              <a:tr h="276209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Valuation of Widget Company's Patent Portfolio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46074"/>
                  </a:ext>
                </a:extLst>
              </a:tr>
              <a:tr h="276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0524719"/>
                  </a:ext>
                </a:extLst>
              </a:tr>
              <a:tr h="5149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Methodology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Calculated Value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Weight*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outlier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Weighted Value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4675228"/>
                  </a:ext>
                </a:extLst>
              </a:tr>
              <a:tr h="276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8642497"/>
                  </a:ext>
                </a:extLst>
              </a:tr>
              <a:tr h="276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Cost Method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28,000,000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28,000,000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9618004"/>
                  </a:ext>
                </a:extLst>
              </a:tr>
              <a:tr h="27620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Income Method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9706812"/>
                  </a:ext>
                </a:extLst>
              </a:tr>
              <a:tr h="276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Value to XYZ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23,000,000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23,000,000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7946425"/>
                  </a:ext>
                </a:extLst>
              </a:tr>
              <a:tr h="276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Value to ABC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24,500,000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18,375,000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6507513"/>
                  </a:ext>
                </a:extLst>
              </a:tr>
              <a:tr h="27620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Market Method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1419672"/>
                  </a:ext>
                </a:extLst>
              </a:tr>
              <a:tr h="5149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Comparable Acquisition Method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5,000,000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  -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7175326"/>
                  </a:ext>
                </a:extLst>
              </a:tr>
              <a:tr h="276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Comparable VC Method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17,000,000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25,500,000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2497743"/>
                  </a:ext>
                </a:extLst>
              </a:tr>
              <a:tr h="276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3635754"/>
                  </a:ext>
                </a:extLst>
              </a:tr>
              <a:tr h="28936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Final Weighted Value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23,718,750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5562282"/>
                  </a:ext>
                </a:extLst>
              </a:tr>
              <a:tr h="27620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* Reasons for the weights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0831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270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Patent Valuation – international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/>
          <a:lstStyle/>
          <a:p>
            <a:pPr lvl="1"/>
            <a:r>
              <a:rPr lang="en-US" sz="2400" dirty="0"/>
              <a:t>US: Report at fair value = price that would be received to sell the asset based on the based information available (FASB 157).</a:t>
            </a:r>
          </a:p>
          <a:p>
            <a:pPr lvl="1"/>
            <a:r>
              <a:rPr lang="en-US" sz="2400" dirty="0"/>
              <a:t>German law demands a true and fair view of the financial statement --&gt; Even if a patent has been bought externally the asset has to be valued always by their historical costs and not their fair value.</a:t>
            </a:r>
          </a:p>
          <a:p>
            <a:pPr lvl="1"/>
            <a:r>
              <a:rPr lang="en-US" sz="2400" dirty="0"/>
              <a:t>ISO patent Valuation Standards: Rejected by a number of countries including Japan, Canada, Finland, Netherlands, Spain, South Africa, the UK and the US.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939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is a patent worth?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What is my house worth? Is is the cost to build? Is it based on income generation (if rental)? Market Value?</a:t>
            </a:r>
          </a:p>
          <a:p>
            <a:pPr lvl="1"/>
            <a:r>
              <a:rPr lang="en-US" sz="2400" dirty="0"/>
              <a:t>Similar methods and questions for patent valuation</a:t>
            </a:r>
          </a:p>
          <a:p>
            <a:pPr lvl="1"/>
            <a:r>
              <a:rPr lang="en-US" sz="2400" dirty="0"/>
              <a:t>A comprehensive valuation report will have valuation using multiple methods to support the final valuation</a:t>
            </a:r>
          </a:p>
          <a:p>
            <a:pPr lvl="1"/>
            <a:r>
              <a:rPr lang="en-US" sz="2400" dirty="0"/>
              <a:t>More support for the valuation, the more likely that you can justify the value</a:t>
            </a:r>
          </a:p>
          <a:p>
            <a:pPr lvl="1"/>
            <a:r>
              <a:rPr lang="en-US" sz="2400" dirty="0"/>
              <a:t>“</a:t>
            </a:r>
            <a:r>
              <a:rPr lang="en-US" sz="3200" dirty="0"/>
              <a:t>It is better to be approximately right than to be precisely wrong</a:t>
            </a:r>
            <a:r>
              <a:rPr lang="en-US" sz="2400" dirty="0"/>
              <a:t>” – Warren Buffet</a:t>
            </a:r>
          </a:p>
          <a:p>
            <a:pPr lvl="1"/>
            <a:endParaRPr lang="en-US" sz="2400" dirty="0"/>
          </a:p>
          <a:p>
            <a:pPr lvl="2"/>
            <a:endParaRPr lang="en-US" sz="2000" dirty="0"/>
          </a:p>
          <a:p>
            <a:pPr lvl="2"/>
            <a:endParaRPr lang="en-US" sz="2000" dirty="0"/>
          </a:p>
          <a:p>
            <a:pPr lvl="1"/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114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 of 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/>
          <a:lstStyle/>
          <a:p>
            <a:r>
              <a:rPr lang="en-US" dirty="0"/>
              <a:t> </a:t>
            </a:r>
          </a:p>
          <a:p>
            <a:pPr algn="ctr"/>
            <a:r>
              <a:rPr lang="en-US" sz="2400" dirty="0"/>
              <a:t>V</a:t>
            </a:r>
            <a:r>
              <a:rPr lang="en-US" sz="2400" baseline="30000" dirty="0"/>
              <a:t>*</a:t>
            </a:r>
            <a:r>
              <a:rPr lang="en-US" sz="2400" dirty="0"/>
              <a:t> = [(CV  + (S/2) + (3 * C)]</a:t>
            </a:r>
            <a:r>
              <a:rPr lang="en-US" sz="2400" baseline="30000" dirty="0"/>
              <a:t>N</a:t>
            </a:r>
          </a:p>
          <a:p>
            <a:pPr lvl="1"/>
            <a:r>
              <a:rPr lang="en-US" sz="2200" dirty="0"/>
              <a:t>V = Value</a:t>
            </a:r>
          </a:p>
          <a:p>
            <a:pPr lvl="1"/>
            <a:r>
              <a:rPr lang="en-US" sz="2200" dirty="0"/>
              <a:t>CV = Calculated Value</a:t>
            </a:r>
          </a:p>
          <a:p>
            <a:pPr lvl="1"/>
            <a:r>
              <a:rPr lang="en-US" sz="2200" dirty="0"/>
              <a:t>S = Story</a:t>
            </a:r>
          </a:p>
          <a:p>
            <a:pPr lvl="1"/>
            <a:r>
              <a:rPr lang="en-US" sz="2200" dirty="0"/>
              <a:t>C = Competition</a:t>
            </a:r>
          </a:p>
          <a:p>
            <a:pPr lvl="1"/>
            <a:r>
              <a:rPr lang="en-US" sz="2200" b="1" dirty="0"/>
              <a:t>N</a:t>
            </a:r>
            <a:r>
              <a:rPr lang="en-US" sz="2200" dirty="0"/>
              <a:t> = </a:t>
            </a:r>
            <a:r>
              <a:rPr lang="en-US" sz="2200" b="1" dirty="0"/>
              <a:t>Negotiating Ability</a:t>
            </a:r>
          </a:p>
          <a:p>
            <a:pPr marL="201168" lvl="1" indent="0" algn="r">
              <a:buNone/>
            </a:pPr>
            <a:endParaRPr lang="en-US" baseline="30000" dirty="0"/>
          </a:p>
          <a:p>
            <a:pPr marL="201168" lvl="1" indent="0" algn="r">
              <a:buNone/>
            </a:pPr>
            <a:endParaRPr lang="en-US" sz="2200" baseline="30000" dirty="0"/>
          </a:p>
          <a:p>
            <a:pPr marL="201168" lvl="1" indent="0">
              <a:buNone/>
            </a:pPr>
            <a:r>
              <a:rPr lang="en-US" sz="2200" baseline="30000" dirty="0"/>
              <a:t>* </a:t>
            </a:r>
            <a:r>
              <a:rPr lang="en-US" sz="2200" dirty="0"/>
              <a:t>David Wanetick, CPVA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877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we start?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endParaRPr lang="en-US" sz="2400" dirty="0"/>
          </a:p>
          <a:p>
            <a:pPr lvl="2"/>
            <a:r>
              <a:rPr lang="en-US" sz="2400" dirty="0"/>
              <a:t>Most valuation methods discussed here are likely to be used with portfolio of patents</a:t>
            </a:r>
          </a:p>
          <a:p>
            <a:pPr lvl="2"/>
            <a:r>
              <a:rPr lang="en-US" sz="2400" dirty="0"/>
              <a:t>Start with legal analysis of the quality of patents (number of claims, file history, etc.)</a:t>
            </a:r>
          </a:p>
          <a:p>
            <a:pPr lvl="2"/>
            <a:r>
              <a:rPr lang="en-US" sz="2400" dirty="0"/>
              <a:t>More detailed legal analysis of patents needed for smaller portfolios</a:t>
            </a:r>
          </a:p>
          <a:p>
            <a:pPr lvl="2"/>
            <a:r>
              <a:rPr lang="en-US" sz="2400" dirty="0"/>
              <a:t>Separate the wheat from the chaff (Allison Analysis) and perform valuation exercise on selected patents</a:t>
            </a:r>
          </a:p>
          <a:p>
            <a:pPr lvl="2"/>
            <a:endParaRPr lang="en-US" sz="2400" dirty="0"/>
          </a:p>
          <a:p>
            <a:pPr lvl="2"/>
            <a:endParaRPr lang="en-US" sz="2400" dirty="0"/>
          </a:p>
          <a:p>
            <a:pPr lvl="2"/>
            <a:endParaRPr lang="en-US" sz="2000" dirty="0"/>
          </a:p>
          <a:p>
            <a:pPr lvl="2"/>
            <a:endParaRPr lang="en-US" sz="2000" dirty="0"/>
          </a:p>
          <a:p>
            <a:pPr lvl="1"/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078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Allison* Analysis – 7 attributes of valuable patents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endParaRPr lang="en-US" sz="2400" dirty="0"/>
          </a:p>
          <a:p>
            <a:pPr lvl="2"/>
            <a:r>
              <a:rPr lang="en-US" sz="2400" b="1" dirty="0"/>
              <a:t>Recently issued</a:t>
            </a:r>
          </a:p>
          <a:p>
            <a:pPr lvl="2"/>
            <a:r>
              <a:rPr lang="en-US" sz="2400" dirty="0"/>
              <a:t>US Patents</a:t>
            </a:r>
          </a:p>
          <a:p>
            <a:pPr lvl="2"/>
            <a:r>
              <a:rPr lang="en-US" sz="2400" dirty="0"/>
              <a:t>Issued to small companies or individuals</a:t>
            </a:r>
          </a:p>
          <a:p>
            <a:pPr lvl="2"/>
            <a:r>
              <a:rPr lang="en-US" sz="2400" b="1" dirty="0"/>
              <a:t>Frequently cited </a:t>
            </a:r>
            <a:r>
              <a:rPr lang="en-US" sz="2400" dirty="0"/>
              <a:t>(and has good prior art citation)</a:t>
            </a:r>
          </a:p>
          <a:p>
            <a:pPr lvl="2"/>
            <a:r>
              <a:rPr lang="en-US" sz="2400" dirty="0"/>
              <a:t>Substantial prosecution (longer prosecuted </a:t>
            </a:r>
            <a:r>
              <a:rPr lang="en-US" sz="2400" dirty="0">
                <a:sym typeface="Wingdings" pitchFamily="2" charset="2"/>
              </a:rPr>
              <a:t></a:t>
            </a:r>
            <a:r>
              <a:rPr lang="en-US" sz="2400" dirty="0"/>
              <a:t> more valuable)</a:t>
            </a:r>
          </a:p>
          <a:p>
            <a:pPr lvl="2"/>
            <a:r>
              <a:rPr lang="en-US" sz="2400" b="1" dirty="0"/>
              <a:t>Has more claims </a:t>
            </a:r>
            <a:r>
              <a:rPr lang="en-US" sz="2400" dirty="0"/>
              <a:t>(especially more independent claims)</a:t>
            </a:r>
          </a:p>
          <a:p>
            <a:pPr lvl="2"/>
            <a:r>
              <a:rPr lang="en-US" sz="2400" dirty="0"/>
              <a:t>Mechanical, computer, and medical device companies</a:t>
            </a:r>
          </a:p>
          <a:p>
            <a:pPr marL="384048" lvl="2" indent="0" algn="r">
              <a:buNone/>
            </a:pPr>
            <a:r>
              <a:rPr lang="en-US" sz="2000" dirty="0"/>
              <a:t>*John R. Allison, et al., Valuable Patents, 92 Geo. L.J. 435, 437 (2004)</a:t>
            </a:r>
          </a:p>
          <a:p>
            <a:pPr lvl="2"/>
            <a:endParaRPr lang="en-US" sz="2400" dirty="0"/>
          </a:p>
          <a:p>
            <a:pPr lvl="2"/>
            <a:endParaRPr lang="en-US" sz="2000" dirty="0"/>
          </a:p>
          <a:p>
            <a:pPr lvl="2"/>
            <a:endParaRPr lang="en-US" sz="2000" dirty="0"/>
          </a:p>
          <a:p>
            <a:pPr lvl="1"/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797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Valuation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endParaRPr lang="en-US" sz="2400" dirty="0"/>
          </a:p>
          <a:p>
            <a:pPr lvl="1"/>
            <a:r>
              <a:rPr lang="en-US" sz="2400" dirty="0"/>
              <a:t>Cost Method</a:t>
            </a:r>
          </a:p>
          <a:p>
            <a:pPr lvl="1"/>
            <a:r>
              <a:rPr lang="en-US" sz="2400" dirty="0"/>
              <a:t>Market Method</a:t>
            </a:r>
          </a:p>
          <a:p>
            <a:pPr lvl="2"/>
            <a:r>
              <a:rPr lang="en-US" sz="2000" dirty="0"/>
              <a:t>Comparable analysis based, stock price based, venture funding analysis based, value destruction based, profit contribution based, balance sheet analysis based, Black-Scholes model based, etc.</a:t>
            </a:r>
          </a:p>
          <a:p>
            <a:pPr lvl="1"/>
            <a:r>
              <a:rPr lang="en-US" sz="2400" dirty="0"/>
              <a:t>Income Method</a:t>
            </a:r>
          </a:p>
          <a:p>
            <a:pPr lvl="1"/>
            <a:r>
              <a:rPr lang="en-US" sz="2400" dirty="0"/>
              <a:t>Relief from Royalty Method</a:t>
            </a:r>
            <a:endParaRPr lang="en-US" sz="2000" dirty="0"/>
          </a:p>
          <a:p>
            <a:pPr lvl="2"/>
            <a:endParaRPr lang="en-US" sz="2000" dirty="0"/>
          </a:p>
          <a:p>
            <a:pPr lvl="1"/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500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400" dirty="0"/>
              <a:t>Cost to reproduce the patented technology and patent</a:t>
            </a:r>
          </a:p>
          <a:p>
            <a:pPr lvl="1"/>
            <a:r>
              <a:rPr lang="en-US" sz="2400" dirty="0"/>
              <a:t>Cost to design around </a:t>
            </a:r>
          </a:p>
          <a:p>
            <a:pPr lvl="1"/>
            <a:r>
              <a:rPr lang="en-US" sz="2400" dirty="0"/>
              <a:t>Replacement cost (generate similar technology)</a:t>
            </a:r>
          </a:p>
          <a:p>
            <a:pPr lvl="1"/>
            <a:endParaRPr lang="en-US" sz="2400" dirty="0"/>
          </a:p>
          <a:p>
            <a:pPr lvl="2"/>
            <a:r>
              <a:rPr lang="en-US" sz="2000" dirty="0"/>
              <a:t>Original R &amp; D costs</a:t>
            </a:r>
          </a:p>
          <a:p>
            <a:pPr lvl="2"/>
            <a:r>
              <a:rPr lang="en-US" sz="2000" dirty="0"/>
              <a:t>Personnel costs attributable to the project</a:t>
            </a:r>
          </a:p>
          <a:p>
            <a:pPr lvl="2"/>
            <a:r>
              <a:rPr lang="en-US" sz="2000" dirty="0"/>
              <a:t>Materials &amp; Supplies</a:t>
            </a:r>
          </a:p>
          <a:p>
            <a:pPr lvl="2"/>
            <a:r>
              <a:rPr lang="en-US" sz="2000" dirty="0"/>
              <a:t>Overhead attributable to the patented technology</a:t>
            </a:r>
          </a:p>
          <a:p>
            <a:pPr lvl="3"/>
            <a:r>
              <a:rPr lang="en-US" sz="2000" dirty="0"/>
              <a:t>Apportion the total between patented tech and trade secrets</a:t>
            </a:r>
          </a:p>
          <a:p>
            <a:pPr lvl="2"/>
            <a:r>
              <a:rPr lang="en-US" sz="2000" dirty="0"/>
              <a:t>Bring the total to the present value based on cost of capital for the 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080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sz="3200" dirty="0"/>
              <a:t>Cost Method</a:t>
            </a:r>
            <a:r>
              <a:rPr lang="en-US" dirty="0"/>
              <a:t> –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0763"/>
          </a:xfrm>
        </p:spPr>
        <p:txBody>
          <a:bodyPr>
            <a:normAutofit/>
          </a:bodyPr>
          <a:lstStyle/>
          <a:p>
            <a:pPr marL="578358" lvl="1" indent="-285750"/>
            <a:r>
              <a:rPr lang="en-US" sz="2800" dirty="0"/>
              <a:t>Cons:</a:t>
            </a:r>
          </a:p>
          <a:p>
            <a:pPr marL="761238" lvl="2" indent="-285750"/>
            <a:r>
              <a:rPr lang="en-US" sz="2400" dirty="0"/>
              <a:t>Cost does not equal value</a:t>
            </a:r>
          </a:p>
          <a:p>
            <a:pPr marL="761238" lvl="2" indent="-285750"/>
            <a:r>
              <a:rPr lang="en-US" sz="2400" dirty="0"/>
              <a:t>Simple ideas may be the most valuable</a:t>
            </a:r>
          </a:p>
          <a:p>
            <a:pPr marL="761238" lvl="2" indent="-285750"/>
            <a:r>
              <a:rPr lang="en-US" sz="2400" dirty="0"/>
              <a:t>Hard to determine when a project started</a:t>
            </a:r>
          </a:p>
          <a:p>
            <a:pPr marL="761238" lvl="2" indent="-285750"/>
            <a:r>
              <a:rPr lang="en-US" sz="2400" dirty="0"/>
              <a:t>Does not account for failed projects and learning from mistakes</a:t>
            </a:r>
          </a:p>
          <a:p>
            <a:pPr marL="635508" lvl="1" indent="-342900"/>
            <a:r>
              <a:rPr lang="en-US" sz="2800" dirty="0"/>
              <a:t>Pros:</a:t>
            </a:r>
          </a:p>
          <a:p>
            <a:pPr marL="761238" lvl="2" indent="-285750"/>
            <a:r>
              <a:rPr lang="en-US" sz="2400" dirty="0"/>
              <a:t>May be useful to start negotiation</a:t>
            </a:r>
          </a:p>
          <a:p>
            <a:pPr marL="761238" lvl="2" indent="-285750"/>
            <a:r>
              <a:rPr lang="en-US" sz="2400" dirty="0"/>
              <a:t>Allows inventor to see return on investment</a:t>
            </a:r>
          </a:p>
          <a:p>
            <a:pPr marL="761238" lvl="2" indent="-285750"/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80" y="5729130"/>
            <a:ext cx="2756696" cy="41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29177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HPD Template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BAB0A4"/>
      </a:accent1>
      <a:accent2>
        <a:srgbClr val="927C63"/>
      </a:accent2>
      <a:accent3>
        <a:srgbClr val="A04924"/>
      </a:accent3>
      <a:accent4>
        <a:srgbClr val="A01D00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398</TotalTime>
  <Words>1436</Words>
  <Application>Microsoft Macintosh PowerPoint</Application>
  <PresentationFormat>Widescreen</PresentationFormat>
  <Paragraphs>242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Century Gothic</vt:lpstr>
      <vt:lpstr>Palatino Linotype</vt:lpstr>
      <vt:lpstr>Wingdings</vt:lpstr>
      <vt:lpstr>Retrospect</vt:lpstr>
      <vt:lpstr>Patent Valuation </vt:lpstr>
      <vt:lpstr>Uses for Patent Valuation</vt:lpstr>
      <vt:lpstr>How much is a patent worth?</vt:lpstr>
      <vt:lpstr>Summary of Valuation</vt:lpstr>
      <vt:lpstr>Where do we start?</vt:lpstr>
      <vt:lpstr>Allison* Analysis – 7 attributes of valuable patents</vt:lpstr>
      <vt:lpstr>Major Valuation Approaches</vt:lpstr>
      <vt:lpstr>Cost Method</vt:lpstr>
      <vt:lpstr>Cost Method – Considerations</vt:lpstr>
      <vt:lpstr>Market Method –  Analysis of Comparable Damages</vt:lpstr>
      <vt:lpstr>Market Method –  Analysis of Comparable Acquisitions</vt:lpstr>
      <vt:lpstr>Market Method –  Stock Price Indication</vt:lpstr>
      <vt:lpstr>Market Method –  Stock Price Indication</vt:lpstr>
      <vt:lpstr>Market Method –  Value of Publicly Traded Patent Licensing Company</vt:lpstr>
      <vt:lpstr>Market Method – VC funding </vt:lpstr>
      <vt:lpstr>Market Method – Based on Royalty Rates </vt:lpstr>
      <vt:lpstr>Market Method – Determining Royalty Rates </vt:lpstr>
      <vt:lpstr>Market Method –Royalty Rate Sources</vt:lpstr>
      <vt:lpstr>Income Method - Considerations</vt:lpstr>
      <vt:lpstr>Advanced Valuation Models</vt:lpstr>
      <vt:lpstr>Valuation Summary</vt:lpstr>
      <vt:lpstr>Patent Valuation – international considerations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Barnes</dc:creator>
  <cp:lastModifiedBy>Chirag Patel</cp:lastModifiedBy>
  <cp:revision>66</cp:revision>
  <cp:lastPrinted>2018-02-07T14:18:43Z</cp:lastPrinted>
  <dcterms:created xsi:type="dcterms:W3CDTF">2017-01-18T20:16:57Z</dcterms:created>
  <dcterms:modified xsi:type="dcterms:W3CDTF">2018-02-07T14:18:47Z</dcterms:modified>
</cp:coreProperties>
</file>